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37" r:id="rId2"/>
    <p:sldId id="2912" r:id="rId3"/>
    <p:sldId id="2913" r:id="rId4"/>
    <p:sldId id="2874" r:id="rId5"/>
    <p:sldId id="2914" r:id="rId6"/>
    <p:sldId id="457" r:id="rId7"/>
    <p:sldId id="481" r:id="rId8"/>
    <p:sldId id="460" r:id="rId9"/>
    <p:sldId id="461" r:id="rId10"/>
    <p:sldId id="2906" r:id="rId11"/>
    <p:sldId id="2880" r:id="rId12"/>
    <p:sldId id="2884" r:id="rId13"/>
    <p:sldId id="2882" r:id="rId14"/>
    <p:sldId id="2892" r:id="rId15"/>
    <p:sldId id="2915" r:id="rId16"/>
    <p:sldId id="491" r:id="rId17"/>
    <p:sldId id="2904" r:id="rId18"/>
    <p:sldId id="2910" r:id="rId19"/>
    <p:sldId id="2875" r:id="rId20"/>
    <p:sldId id="2876" r:id="rId21"/>
    <p:sldId id="2879" r:id="rId22"/>
    <p:sldId id="2872" r:id="rId23"/>
    <p:sldId id="438" r:id="rId24"/>
    <p:sldId id="2901" r:id="rId25"/>
    <p:sldId id="28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912"/>
            <p14:sldId id="2913"/>
            <p14:sldId id="2874"/>
            <p14:sldId id="2914"/>
            <p14:sldId id="457"/>
            <p14:sldId id="481"/>
            <p14:sldId id="460"/>
            <p14:sldId id="461"/>
            <p14:sldId id="2906"/>
            <p14:sldId id="2880"/>
            <p14:sldId id="2884"/>
            <p14:sldId id="2882"/>
            <p14:sldId id="2892"/>
            <p14:sldId id="2915"/>
            <p14:sldId id="491"/>
            <p14:sldId id="2904"/>
            <p14:sldId id="2910"/>
            <p14:sldId id="2875"/>
            <p14:sldId id="2876"/>
            <p14:sldId id="2879"/>
            <p14:sldId id="2872"/>
            <p14:sldId id="438"/>
            <p14:sldId id="2901"/>
            <p14:sldId id="28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46"/>
    <p:restoredTop sz="83871" autoAdjust="0"/>
  </p:normalViewPr>
  <p:slideViewPr>
    <p:cSldViewPr snapToGrid="0" snapToObjects="1">
      <p:cViewPr varScale="1">
        <p:scale>
          <a:sx n="89" d="100"/>
          <a:sy n="89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imgres?imgurl</a:t>
            </a:r>
            <a:r>
              <a:rPr lang="en-US" sz="1200" dirty="0"/>
              <a:t>=https%3A%2F%2Fmodeltfordfix.com%2Fwp-content%2Fuploads%2F2018%2F02%2F1910-model-10-uick-touring.jpg&amp;imgrefurl=https%3A%2F%2Fmodeltfordfix.com%2Fthe-competition-the-model-t-ford-in-the-marketplace-part-1%2F&amp;tbnid=_HHnH2q6ArJyZM&amp;vet=12ahUKEwj02MyOzevnAhVcgUsFHYqRCfAQMygaegQIARA8..i&amp;docid=oOY6Ah05bNLqDM&amp;w=700&amp;h=525&amp;q=General%20Motors%20competition%20to%20Model%20T&amp;ved=2ahUKEwj02MyOzevnAhVcgUsFHYqRCfAQMygaegQIARA8#h=525&amp;imgdii=dyFbBK_MkjEQ2M:&amp;vet=12ahUKEwj02MyOzevnAhVcgUsFHYqRCfAQMygaegQIARA8..i&amp;w=700</a:t>
            </a:r>
            <a:endParaRPr lang="en-CN" sz="1200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0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1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先和大家讲述一个主要的背景，从图中我们可以看到交易记录越公开越不容易被篡改。那么可得出交易数据链的长度与计算力，决定可信度这一概念换句话说我的交易数据链越长，计算力越多代表着可信度越高。</a:t>
            </a:r>
          </a:p>
        </p:txBody>
      </p:sp>
    </p:spTree>
    <p:extLst>
      <p:ext uri="{BB962C8B-B14F-4D97-AF65-F5344CB8AC3E}">
        <p14:creationId xmlns:p14="http://schemas.microsoft.com/office/powerpoint/2010/main" val="226559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先和大家讲述一个主要的背景，从图中我们可以看到交易记录越公开越不容易被篡改。那么可得出交易数据链的长度与计算力，决定可信度这一概念换句话说我的交易数据链越长，计算力越多代表着可信度越高。</a:t>
            </a:r>
          </a:p>
        </p:txBody>
      </p:sp>
    </p:spTree>
    <p:extLst>
      <p:ext uri="{BB962C8B-B14F-4D97-AF65-F5344CB8AC3E}">
        <p14:creationId xmlns:p14="http://schemas.microsoft.com/office/powerpoint/2010/main" val="297735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66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这就回到当时的区块链了，为什么我们要大力发展区块链、物联网？因为区块链和物联网给</a:t>
            </a:r>
            <a:r>
              <a:rPr lang="zh-CN" altLang="en-US">
                <a:sym typeface="+mn-ea"/>
              </a:rPr>
              <a:t>数据资产的</a:t>
            </a:r>
            <a:r>
              <a:rPr lang="zh-CN" altLang="en-US"/>
              <a:t>度量衡提供了时间、空间的可观测数据进而让我们建立了可信机制</a:t>
            </a:r>
          </a:p>
        </p:txBody>
      </p:sp>
    </p:spTree>
    <p:extLst>
      <p:ext uri="{BB962C8B-B14F-4D97-AF65-F5344CB8AC3E}">
        <p14:creationId xmlns:p14="http://schemas.microsoft.com/office/powerpoint/2010/main" val="375455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73964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703" r:id="rId14"/>
    <p:sldLayoutId id="214748370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jpeg"/><Relationship Id="rId4" Type="http://schemas.openxmlformats.org/officeDocument/2006/relationships/hyperlink" Target="https://en.wikipedia.org/wiki/File:Pacioli_summa_stamp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BE%8E%E5%9B%BD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zh.wikipedia.org/wiki/%E5%9C%86%E5%91%A8%E7%90%86%E8%AE%BA%E7%89%A9%E7%90%86%E7%A0%94%E7%A9%B6%E6%89%80" TargetMode="External"/><Relationship Id="rId5" Type="http://schemas.openxmlformats.org/officeDocument/2006/relationships/hyperlink" Target="https://zh.wikipedia.org/wiki/%E9%BA%BB%E7%9C%81%E7%90%86%E5%B7%A5%E5%AD%A6%E9%99%A2" TargetMode="External"/><Relationship Id="rId4" Type="http://schemas.openxmlformats.org/officeDocument/2006/relationships/hyperlink" Target="https://zh.wikipedia.org/wiki/%E7%89%A9%E7%90%86%E5%AD%A6%E5%AE%B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https://www.goldposter.com/141953/" TargetMode="External"/><Relationship Id="rId7" Type="http://schemas.openxmlformats.org/officeDocument/2006/relationships/hyperlink" Target="https://www.goldposter.com/14195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ldposter.com/141963/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jpeg"/><Relationship Id="rId9" Type="http://schemas.openxmlformats.org/officeDocument/2006/relationships/hyperlink" Target="https://www.goldposter.com/141967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5400" spc="300" dirty="0">
                <a:solidFill>
                  <a:srgbClr val="FF0000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The</a:t>
            </a:r>
            <a:r>
              <a:rPr lang="en-US" altLang="zh-CN" sz="54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5400" spc="300" dirty="0"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Structure</a:t>
            </a:r>
            <a:r>
              <a:rPr lang="en-US" altLang="zh-CN" sz="54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of Scientific Revolution</a:t>
            </a:r>
            <a:r>
              <a:rPr lang="en-US" altLang="zh-CN" sz="5400" spc="300" dirty="0">
                <a:solidFill>
                  <a:srgbClr val="FF0000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endParaRPr lang="en-US" altLang="zh-CN" sz="5400" spc="300" dirty="0">
              <a:solidFill>
                <a:srgbClr val="FF0000"/>
              </a:solidFill>
              <a:uFillTx/>
              <a:latin typeface="Weibei SC" charset="0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2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月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25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日，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5545667"/>
            <a:ext cx="10972800" cy="5715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Scientists cannot save the world, accountants can</a:t>
            </a:r>
            <a:r>
              <a:rPr lang="zh-CN" altLang="en-US" dirty="0"/>
              <a:t>！</a:t>
            </a:r>
            <a:br>
              <a:rPr lang="en-US" altLang="zh-CN" dirty="0"/>
            </a:b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	Peter Bakker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b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</a:b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President and CEO of </a:t>
            </a:r>
            <a:b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</a:b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the World Business Council for Sustainable Development (WBCSD)</a:t>
            </a:r>
            <a:br>
              <a:rPr lang="en-US" altLang="zh-CN" dirty="0"/>
            </a:b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F8E6C-E9EE-FD44-AC06-9B60EFC8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466" y="440266"/>
            <a:ext cx="3793067" cy="379306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541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复式记账启动资本主义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0932" y="1600202"/>
            <a:ext cx="6519937" cy="446193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Luca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Pacioli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在文艺复兴时期发明了复式记账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复式记账的平衡方程式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资产 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=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 负债 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+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 产权</a:t>
            </a:r>
            <a:endParaRPr lang="en-US" altLang="zh-CN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164C4-9557-4948-811B-4D8DFA8B6E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130" y="1624165"/>
            <a:ext cx="4571397" cy="380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9658F-4B4D-B148-8631-8B8C39F6B0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932" y="3884333"/>
            <a:ext cx="5515430" cy="27469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D43C11-6825-9F4D-90AE-B48A481F0D7B}"/>
              </a:ext>
            </a:extLst>
          </p:cNvPr>
          <p:cNvCxnSpPr>
            <a:cxnSpLocks/>
          </p:cNvCxnSpPr>
          <p:nvPr/>
        </p:nvCxnSpPr>
        <p:spPr>
          <a:xfrm>
            <a:off x="7736114" y="3744686"/>
            <a:ext cx="1465943" cy="130628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DCBE4-E0A5-2247-AE91-84DD693235C3}"/>
              </a:ext>
            </a:extLst>
          </p:cNvPr>
          <p:cNvCxnSpPr>
            <a:cxnSpLocks/>
          </p:cNvCxnSpPr>
          <p:nvPr/>
        </p:nvCxnSpPr>
        <p:spPr>
          <a:xfrm>
            <a:off x="8969829" y="3744686"/>
            <a:ext cx="1132114" cy="130628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3198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复式记账启蒙了西方科学和艺术的发展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543" y="1600202"/>
            <a:ext cx="8271327" cy="498316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复式记账是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Pacioli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最著名的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科学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贡献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Pacioli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 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是达芬奇的合作伙伴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Summa de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arithmetica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,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geometria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,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proportioni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et </a:t>
            </a:r>
            <a:r>
              <a:rPr lang="en-US" altLang="zh-CN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proportionalita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（算术、几何、比例与可比性之总论）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该书集成了代数、几何、逻辑、计算和记账的内容，包括复利计算等金融学的知识。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是现代科学的奠基之作。</a:t>
            </a:r>
            <a:endParaRPr lang="en-US" altLang="zh-CN" sz="1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endParaRPr lang="en-US" altLang="zh-CN" sz="1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“</a:t>
            </a:r>
            <a:r>
              <a:rPr lang="en-US" sz="1800" dirty="0"/>
              <a:t>historian James </a:t>
            </a:r>
            <a:r>
              <a:rPr lang="en-US" sz="1800" dirty="0" err="1"/>
              <a:t>Aho</a:t>
            </a:r>
            <a:r>
              <a:rPr lang="en-US" sz="1800" dirty="0"/>
              <a:t> linked double-entry bookkeeping to the ancient art of rhetoric, … </a:t>
            </a: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medieval merchants used double-entry bookkeeping as a rhetorical tool of capitalist propaganda, to persuade their ‘audience’ that their business was honest, morally sound and its profit-making ethically justified.”</a:t>
            </a:r>
          </a:p>
          <a:p>
            <a:pPr marL="457200" lvl="1" indent="0">
              <a:buNone/>
            </a:pPr>
            <a:endParaRPr lang="en-US" altLang="zh-CN" sz="1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Excerpt From: Jane Gleeson-White. “Double Entry.” 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CC53B-30D5-434F-A1EF-009DD25CD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" y="1632860"/>
            <a:ext cx="2314406" cy="3302000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FEB1C79C-D7A6-204E-B9DA-AB0D8F2A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473" y="5039573"/>
            <a:ext cx="2314406" cy="16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2D30B-B554-1447-A2F3-0EC3236C3970}"/>
              </a:ext>
            </a:extLst>
          </p:cNvPr>
          <p:cNvSpPr txBox="1"/>
          <p:nvPr/>
        </p:nvSpPr>
        <p:spPr>
          <a:xfrm>
            <a:off x="911056" y="117851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1494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年头版，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1523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年再版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51527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 ：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僧人，数学与魔法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1D247-CA1E-B940-B778-C1D39F91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17" y="1417638"/>
            <a:ext cx="3468383" cy="522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20CE1A-86E0-B440-BBFE-E8E4241B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15" y="1417638"/>
            <a:ext cx="44704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9D126-3500-2748-9CB8-483BBF88D6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017" y="3097481"/>
            <a:ext cx="6516383" cy="354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0BFDC-7ED1-2946-BA42-B9348F007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5650" y="1417638"/>
            <a:ext cx="1355505" cy="159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57107-5967-754F-B5EA-ECD47FE26C22}"/>
              </a:ext>
            </a:extLst>
          </p:cNvPr>
          <p:cNvSpPr txBox="1"/>
          <p:nvPr/>
        </p:nvSpPr>
        <p:spPr>
          <a:xfrm>
            <a:off x="5621025" y="2624138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jmVfDbqRxKo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735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82" y="6209979"/>
            <a:ext cx="4793697" cy="571500"/>
          </a:xfrm>
        </p:spPr>
        <p:txBody>
          <a:bodyPr>
            <a:normAutofit/>
          </a:bodyPr>
          <a:lstStyle/>
          <a:p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人民日报 </a:t>
            </a: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2019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年</a:t>
            </a: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11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月</a:t>
            </a:r>
            <a:r>
              <a:rPr lang="en-US" altLang="zh-CN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21</a:t>
            </a:r>
            <a:r>
              <a:rPr lang="zh-CN" altLang="en-US" sz="2700" dirty="0">
                <a:latin typeface="Weibei SC" panose="03000800000000000000" pitchFamily="66" charset="-128"/>
                <a:ea typeface="Weibei SC" panose="03000800000000000000" pitchFamily="66" charset="-128"/>
              </a:rPr>
              <a:t>日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4BD0A-AB66-8E4A-9989-6F72C3C2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69" y="1417638"/>
            <a:ext cx="614680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E83068-8D46-BF49-9EBB-EC1455554C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741855"/>
            <a:ext cx="4149863" cy="24641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5E019D-48E0-8847-9E31-D968E7E782FF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TXingkai" panose="02010800040101010101" pitchFamily="2" charset="-122"/>
                <a:ea typeface="STXingkai" panose="02010800040101010101" pitchFamily="2" charset="-122"/>
                <a:cs typeface="+mj-cs"/>
              </a:defRPr>
            </a:lvl1pPr>
          </a:lstStyle>
          <a:p>
            <a:r>
              <a:rPr lang="zh-CN" altLang="en-US" dirty="0"/>
              <a:t>社群治理重于</a:t>
            </a:r>
            <a:r>
              <a:rPr lang="zh-CN" altLang="en-US" dirty="0">
                <a:solidFill>
                  <a:srgbClr val="FF0000"/>
                </a:solidFill>
              </a:rPr>
              <a:t>体会</a:t>
            </a:r>
            <a:r>
              <a:rPr lang="zh-CN" altLang="en-US" dirty="0"/>
              <a:t>、通过见证和参与来“理解”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E0E55-FFE4-AC4B-9F50-CFDF928870C2}"/>
              </a:ext>
            </a:extLst>
          </p:cNvPr>
          <p:cNvSpPr txBox="1"/>
          <p:nvPr/>
        </p:nvSpPr>
        <p:spPr>
          <a:xfrm>
            <a:off x="5493104" y="6353248"/>
            <a:ext cx="6089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paper.people.com.cn</a:t>
            </a:r>
            <a:r>
              <a:rPr lang="en-US" sz="1200" dirty="0"/>
              <a:t>/</a:t>
            </a:r>
            <a:r>
              <a:rPr lang="en-US" sz="1200" dirty="0" err="1"/>
              <a:t>rmrb</a:t>
            </a:r>
            <a:r>
              <a:rPr lang="en-US" sz="1200" dirty="0"/>
              <a:t>/html/2019-11/21/nw.D110000renmrb_20191121_6-05.htm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840B8B-0924-4B48-BA54-94D14AB1F6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3486" y="1551643"/>
            <a:ext cx="3306419" cy="469479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0B559-E998-684B-890C-643B6D405637}"/>
              </a:ext>
            </a:extLst>
          </p:cNvPr>
          <p:cNvCxnSpPr>
            <a:cxnSpLocks/>
          </p:cNvCxnSpPr>
          <p:nvPr/>
        </p:nvCxnSpPr>
        <p:spPr>
          <a:xfrm flipH="1" flipV="1">
            <a:off x="4134679" y="4186117"/>
            <a:ext cx="3297860" cy="1183071"/>
          </a:xfrm>
          <a:prstGeom prst="line">
            <a:avLst/>
          </a:prstGeom>
          <a:ln w="63500"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42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/>
          <a:lstStyle/>
          <a:p>
            <a:r>
              <a:rPr lang="zh-CN" altLang="en-US" dirty="0"/>
              <a:t>区块链：不可篡改的活</a:t>
            </a:r>
            <a:r>
              <a:rPr lang="zh-CN" altLang="en-US" dirty="0">
                <a:solidFill>
                  <a:srgbClr val="FF0000"/>
                </a:solidFill>
              </a:rPr>
              <a:t>账本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A7A01-BDE8-7841-9FF2-8D1E2E1726B4}"/>
              </a:ext>
            </a:extLst>
          </p:cNvPr>
          <p:cNvSpPr txBox="1"/>
          <p:nvPr/>
        </p:nvSpPr>
        <p:spPr>
          <a:xfrm>
            <a:off x="609600" y="5343211"/>
            <a:ext cx="10318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数据的安全性（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Safety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）与活性（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Liveness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）</a:t>
            </a:r>
            <a:endParaRPr lang="en-US" sz="4400" dirty="0">
              <a:solidFill>
                <a:schemeClr val="bg1">
                  <a:lumMod val="75000"/>
                </a:schemeClr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DDB7A2-7961-FE4A-8DC9-54129A0F083C}"/>
              </a:ext>
            </a:extLst>
          </p:cNvPr>
          <p:cNvCxnSpPr>
            <a:cxnSpLocks/>
          </p:cNvCxnSpPr>
          <p:nvPr/>
        </p:nvCxnSpPr>
        <p:spPr>
          <a:xfrm flipH="1">
            <a:off x="3282043" y="3755571"/>
            <a:ext cx="2813958" cy="158764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91CB44-A64B-2647-BCB5-144E5C03F00B}"/>
              </a:ext>
            </a:extLst>
          </p:cNvPr>
          <p:cNvCxnSpPr>
            <a:cxnSpLocks/>
          </p:cNvCxnSpPr>
          <p:nvPr/>
        </p:nvCxnSpPr>
        <p:spPr>
          <a:xfrm flipH="1">
            <a:off x="7494814" y="3755571"/>
            <a:ext cx="582387" cy="158764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>
            <a:extLst>
              <a:ext uri="{FF2B5EF4-FFF2-40B4-BE49-F238E27FC236}">
                <a16:creationId xmlns:a16="http://schemas.microsoft.com/office/drawing/2014/main" id="{C98FF89F-2879-D549-84F7-B57FAC6756BE}"/>
              </a:ext>
            </a:extLst>
          </p:cNvPr>
          <p:cNvSpPr/>
          <p:nvPr/>
        </p:nvSpPr>
        <p:spPr>
          <a:xfrm>
            <a:off x="1043432" y="891649"/>
            <a:ext cx="7773997" cy="4451562"/>
          </a:xfrm>
          <a:custGeom>
            <a:avLst/>
            <a:gdLst>
              <a:gd name="connsiteX0" fmla="*/ 7773997 w 7773997"/>
              <a:gd name="connsiteY0" fmla="*/ 1904305 h 4451562"/>
              <a:gd name="connsiteX1" fmla="*/ 6026840 w 7773997"/>
              <a:gd name="connsiteY1" fmla="*/ 222462 h 4451562"/>
              <a:gd name="connsiteX2" fmla="*/ 2532526 w 7773997"/>
              <a:gd name="connsiteY2" fmla="*/ 108162 h 4451562"/>
              <a:gd name="connsiteX3" fmla="*/ 164883 w 7773997"/>
              <a:gd name="connsiteY3" fmla="*/ 1055219 h 4451562"/>
              <a:gd name="connsiteX4" fmla="*/ 197540 w 7773997"/>
              <a:gd name="connsiteY4" fmla="*/ 4451562 h 4451562"/>
              <a:gd name="connsiteX5" fmla="*/ 197540 w 7773997"/>
              <a:gd name="connsiteY5" fmla="*/ 4451562 h 4451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3997" h="4451562">
                <a:moveTo>
                  <a:pt x="7773997" y="1904305"/>
                </a:moveTo>
                <a:cubicBezTo>
                  <a:pt x="7337207" y="1213062"/>
                  <a:pt x="6900418" y="521819"/>
                  <a:pt x="6026840" y="222462"/>
                </a:cubicBezTo>
                <a:cubicBezTo>
                  <a:pt x="5153262" y="-76895"/>
                  <a:pt x="3509519" y="-30631"/>
                  <a:pt x="2532526" y="108162"/>
                </a:cubicBezTo>
                <a:cubicBezTo>
                  <a:pt x="1555533" y="246955"/>
                  <a:pt x="554047" y="331319"/>
                  <a:pt x="164883" y="1055219"/>
                </a:cubicBezTo>
                <a:cubicBezTo>
                  <a:pt x="-224281" y="1779119"/>
                  <a:pt x="197540" y="4451562"/>
                  <a:pt x="197540" y="4451562"/>
                </a:cubicBezTo>
                <a:lnTo>
                  <a:pt x="197540" y="4451562"/>
                </a:lnTo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CBF5DF-7A94-C748-82E6-C2A1AE6A5ECC}"/>
              </a:ext>
            </a:extLst>
          </p:cNvPr>
          <p:cNvCxnSpPr>
            <a:cxnSpLocks/>
          </p:cNvCxnSpPr>
          <p:nvPr/>
        </p:nvCxnSpPr>
        <p:spPr>
          <a:xfrm flipH="1">
            <a:off x="1561697" y="3755571"/>
            <a:ext cx="1916289" cy="158764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09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6609" y="10957"/>
            <a:ext cx="11407514" cy="11430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区块链</a:t>
            </a:r>
            <a:r>
              <a:rPr lang="en-US" altLang="en-US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规模（</a:t>
            </a:r>
            <a:r>
              <a:rPr lang="en-US" altLang="en-US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长度与计算力</a:t>
            </a:r>
            <a:r>
              <a:rPr lang="zh-CN" altLang="en-US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en-US" altLang="en-US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，决定可信度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29784" y="2121025"/>
            <a:ext cx="11476484" cy="3998259"/>
            <a:chOff x="329784" y="1766741"/>
            <a:chExt cx="11476484" cy="399825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84" y="1766741"/>
              <a:ext cx="11476484" cy="399825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64026" y="1911447"/>
              <a:ext cx="158655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solidFill>
                    <a:schemeClr val="tx1"/>
                  </a:solidFill>
                  <a:ea typeface="Weibei SC" panose="03000800000000000000" pitchFamily="66" charset="-128"/>
                </a:rPr>
                <a:t>进行交易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9207" y="1910177"/>
              <a:ext cx="2077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solidFill>
                    <a:schemeClr val="tx1"/>
                  </a:solidFill>
                  <a:ea typeface="Weibei SC" panose="03000800000000000000" pitchFamily="66" charset="-128"/>
                </a:rPr>
                <a:t>广播交易记录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3442" y="1910176"/>
              <a:ext cx="211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solidFill>
                    <a:schemeClr val="tx1"/>
                  </a:solidFill>
                  <a:ea typeface="Weibei SC" panose="03000800000000000000" pitchFamily="66" charset="-128"/>
                </a:rPr>
                <a:t>复制交易记录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08327" y="1910175"/>
              <a:ext cx="211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solidFill>
                    <a:schemeClr val="tx1"/>
                  </a:solidFill>
                  <a:ea typeface="Weibei SC" panose="03000800000000000000" pitchFamily="66" charset="-128"/>
                </a:rPr>
                <a:t>矿工记录交易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82262" y="1910174"/>
              <a:ext cx="2116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2400" dirty="0">
                  <a:solidFill>
                    <a:schemeClr val="tx1"/>
                  </a:solidFill>
                  <a:ea typeface="Weibei SC" panose="03000800000000000000" pitchFamily="66" charset="-128"/>
                </a:rPr>
                <a:t>交易入区块链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83497" y="6353309"/>
            <a:ext cx="103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es.slideshare.net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coiicv</a:t>
            </a:r>
            <a:r>
              <a:rPr lang="en-US" dirty="0">
                <a:solidFill>
                  <a:schemeClr val="tx1"/>
                </a:solidFill>
              </a:rPr>
              <a:t>/joaqun-moreno-blockchain-practice-lead-de-globant-semanainformaticacom</a:t>
            </a:r>
          </a:p>
        </p:txBody>
      </p:sp>
      <p:sp>
        <p:nvSpPr>
          <p:cNvPr id="13" name="Title 1"/>
          <p:cNvSpPr txBox="1"/>
          <p:nvPr/>
        </p:nvSpPr>
        <p:spPr>
          <a:xfrm>
            <a:off x="326609" y="1026405"/>
            <a:ext cx="11407514" cy="1143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Weibei SC" charset="-122"/>
                <a:ea typeface="Weibei SC" charset="-122"/>
                <a:cs typeface="Weibei SC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36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越多见证人</a:t>
            </a:r>
            <a:r>
              <a:rPr lang="en-US" altLang="en-US" sz="36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参与</a:t>
            </a:r>
            <a:r>
              <a:rPr lang="zh-TW" altLang="en-US" sz="36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的公开记录，越不易篡改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6ABC0-9482-CA44-9F4F-A524E768A825}"/>
              </a:ext>
            </a:extLst>
          </p:cNvPr>
          <p:cNvSpPr txBox="1"/>
          <p:nvPr/>
        </p:nvSpPr>
        <p:spPr>
          <a:xfrm>
            <a:off x="9262533" y="41682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gkai" panose="02010800040101010101" pitchFamily="2" charset="-122"/>
                <a:ea typeface="STXingkai" panose="02010800040101010101" pitchFamily="2" charset="-122"/>
              </a:rPr>
              <a:t>时间戳</a:t>
            </a:r>
            <a:endParaRPr lang="en-US" sz="2400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38BD94-AF89-0D46-813D-D335D0EAE8C5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9262535" y="3429001"/>
            <a:ext cx="553996" cy="739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A7B4DE-8F9F-5542-9CD2-A1D3C2C30ADA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9816531" y="3611491"/>
            <a:ext cx="823958" cy="556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B88B37-B38C-0F42-BF06-F9FF5CEC3C7B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9816531" y="4168209"/>
            <a:ext cx="823958" cy="230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F4ACD8-205E-914A-B0ED-790CF1D3A09B}"/>
              </a:ext>
            </a:extLst>
          </p:cNvPr>
          <p:cNvCxnSpPr>
            <a:cxnSpLocks/>
          </p:cNvCxnSpPr>
          <p:nvPr/>
        </p:nvCxnSpPr>
        <p:spPr>
          <a:xfrm>
            <a:off x="9816531" y="4629875"/>
            <a:ext cx="823958" cy="590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B38A17-7EE9-9C4B-A062-5A4EB593E836}"/>
              </a:ext>
            </a:extLst>
          </p:cNvPr>
          <p:cNvSpPr txBox="1"/>
          <p:nvPr/>
        </p:nvSpPr>
        <p:spPr>
          <a:xfrm>
            <a:off x="3460698" y="59346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每一个节点，都可以有自主权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FEB743-BC50-BE4B-B7FD-EA3217999364}"/>
              </a:ext>
            </a:extLst>
          </p:cNvPr>
          <p:cNvCxnSpPr>
            <a:cxnSpLocks/>
          </p:cNvCxnSpPr>
          <p:nvPr/>
        </p:nvCxnSpPr>
        <p:spPr>
          <a:xfrm flipH="1" flipV="1">
            <a:off x="3722914" y="5615756"/>
            <a:ext cx="653143" cy="3432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2A0821-C67B-FB45-B9D8-D99BD308DFA2}"/>
              </a:ext>
            </a:extLst>
          </p:cNvPr>
          <p:cNvCxnSpPr>
            <a:cxnSpLocks/>
          </p:cNvCxnSpPr>
          <p:nvPr/>
        </p:nvCxnSpPr>
        <p:spPr>
          <a:xfrm flipV="1">
            <a:off x="4464101" y="5647597"/>
            <a:ext cx="262216" cy="3114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F7BBED-C596-8446-8E99-490B424E92AB}"/>
              </a:ext>
            </a:extLst>
          </p:cNvPr>
          <p:cNvCxnSpPr>
            <a:cxnSpLocks/>
          </p:cNvCxnSpPr>
          <p:nvPr/>
        </p:nvCxnSpPr>
        <p:spPr>
          <a:xfrm flipV="1">
            <a:off x="4726317" y="5219947"/>
            <a:ext cx="1130197" cy="714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58655-110B-8542-8C97-155546DE260A}"/>
              </a:ext>
            </a:extLst>
          </p:cNvPr>
          <p:cNvCxnSpPr>
            <a:cxnSpLocks/>
          </p:cNvCxnSpPr>
          <p:nvPr/>
        </p:nvCxnSpPr>
        <p:spPr>
          <a:xfrm flipV="1">
            <a:off x="4930055" y="5219946"/>
            <a:ext cx="1757798" cy="739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85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6609" y="10957"/>
            <a:ext cx="11407514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区块链与</a:t>
            </a:r>
            <a:r>
              <a:rPr lang="en-US" altLang="zh-CN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UTXO </a:t>
            </a:r>
            <a:r>
              <a:rPr lang="zh-CN" altLang="en-US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复式记账</a:t>
            </a:r>
            <a:endParaRPr lang="en-US" altLang="en-US" spc="300" dirty="0">
              <a:solidFill>
                <a:schemeClr val="tx1"/>
              </a:solidFill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7671" y="6242250"/>
            <a:ext cx="5286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/@sunflora98/utxo-vs-account-balance-model-5e6470f4e0cf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E862D7-1745-C84F-AC16-1D25F09246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088" y="1348152"/>
            <a:ext cx="6063355" cy="48109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E495E-4403-594C-A774-C2CA42BAF519}"/>
              </a:ext>
            </a:extLst>
          </p:cNvPr>
          <p:cNvSpPr txBox="1"/>
          <p:nvPr/>
        </p:nvSpPr>
        <p:spPr>
          <a:xfrm>
            <a:off x="326609" y="6196083"/>
            <a:ext cx="491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=-xoCoZGJ9AQ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934319-D379-C144-AEC1-37306437D6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09" y="2207860"/>
            <a:ext cx="4960472" cy="30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71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区块链时代的认知框架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3D6E6-112E-1D4B-8D1A-CD12E430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59" y="1417638"/>
            <a:ext cx="3695700" cy="494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CF0FBB-72D1-0745-83A9-605E3D0D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47" y="1417638"/>
            <a:ext cx="3695700" cy="494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352131-E045-F141-A759-523799329D8F}"/>
              </a:ext>
            </a:extLst>
          </p:cNvPr>
          <p:cNvSpPr txBox="1"/>
          <p:nvPr/>
        </p:nvSpPr>
        <p:spPr>
          <a:xfrm>
            <a:off x="1036712" y="6398696"/>
            <a:ext cx="1055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www.quantamagazine.org</a:t>
            </a:r>
            <a:r>
              <a:rPr lang="en-US" dirty="0"/>
              <a:t>/to-build-truly-intelligent-machines-teach-them-cause-and-effect-20180515/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2D579-1C8F-AD4C-9035-6CB8E25298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" y="2560638"/>
            <a:ext cx="2540663" cy="3071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D825B-47A4-4C41-83E7-B775AC204A67}"/>
              </a:ext>
            </a:extLst>
          </p:cNvPr>
          <p:cNvSpPr txBox="1"/>
          <p:nvPr/>
        </p:nvSpPr>
        <p:spPr>
          <a:xfrm>
            <a:off x="10587659" y="5088835"/>
            <a:ext cx="14318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Weibei SC" panose="03000800000000000000" pitchFamily="66" charset="-128"/>
                <a:ea typeface="Weibei SC" panose="03000800000000000000" pitchFamily="66" charset="-128"/>
              </a:rPr>
              <a:t>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7F4BC-73CB-AE49-840D-FF4F210D2BA9}"/>
              </a:ext>
            </a:extLst>
          </p:cNvPr>
          <p:cNvSpPr txBox="1"/>
          <p:nvPr/>
        </p:nvSpPr>
        <p:spPr>
          <a:xfrm>
            <a:off x="10587659" y="3819732"/>
            <a:ext cx="1208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Weibei SC" panose="03000800000000000000" pitchFamily="66" charset="-128"/>
                <a:ea typeface="Weibei SC" panose="03000800000000000000" pitchFamily="66" charset="-128"/>
              </a:rPr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E9A03-B38E-DA41-84A9-1B042C9FA414}"/>
              </a:ext>
            </a:extLst>
          </p:cNvPr>
          <p:cNvSpPr txBox="1"/>
          <p:nvPr/>
        </p:nvSpPr>
        <p:spPr>
          <a:xfrm>
            <a:off x="10587659" y="2575997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Weibei SC" panose="03000800000000000000" pitchFamily="66" charset="-128"/>
                <a:ea typeface="Weibei SC" panose="03000800000000000000" pitchFamily="66" charset="-128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9202480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What: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区块链是由什么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类型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的要素组成的？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03315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通过三类不同参与者的协作，创造一个持续进化的活账本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账户拥有人（行政）：主动行使转账（交易）的行为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代码开发者（立法）：修订账本的运行机制，使其更加适应需求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矿机运营者（司法）：运行账本信息正确性的检验与监督过程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三权平衡，创造了账本的“安全”性与组织的自治能力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由“活”的社群行为，相互见证的“自动化”账本。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49442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Thomas S. Kuhn: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 of Scientific Revolution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D9361-5DD5-AA41-9B7A-7A56AD990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53" y="1838675"/>
            <a:ext cx="3211688" cy="4243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99D4D-291B-BE49-AA4C-516E9029FCDB}"/>
              </a:ext>
            </a:extLst>
          </p:cNvPr>
          <p:cNvSpPr txBox="1"/>
          <p:nvPr/>
        </p:nvSpPr>
        <p:spPr>
          <a:xfrm>
            <a:off x="2349304" y="6103569"/>
            <a:ext cx="668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Thomas Samuel Kuhn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/ˈkuːn/; July 18, 1922 – June 17, 1996)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E5F785-A764-F644-BA83-74C7E3269EC8}"/>
              </a:ext>
            </a:extLst>
          </p:cNvPr>
          <p:cNvSpPr txBox="1"/>
          <p:nvPr/>
        </p:nvSpPr>
        <p:spPr>
          <a:xfrm>
            <a:off x="3352692" y="6472901"/>
            <a:ext cx="45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Thomas_Kuhn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2B4-886C-7743-BF5A-96FA80AEC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28" y="1834287"/>
            <a:ext cx="2795264" cy="42169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58EAC6-482F-BF4E-8EE2-8CB85DCE2E24}"/>
              </a:ext>
            </a:extLst>
          </p:cNvPr>
          <p:cNvSpPr/>
          <p:nvPr/>
        </p:nvSpPr>
        <p:spPr>
          <a:xfrm>
            <a:off x="3411020" y="2373843"/>
            <a:ext cx="1209966" cy="58162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      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18D7D9-6EB6-E943-B1F0-B74C891F235E}"/>
              </a:ext>
            </a:extLst>
          </p:cNvPr>
          <p:cNvSpPr/>
          <p:nvPr/>
        </p:nvSpPr>
        <p:spPr>
          <a:xfrm>
            <a:off x="4947948" y="3669406"/>
            <a:ext cx="613459" cy="58162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52793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Why: 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为什么要关注区块链？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00202"/>
            <a:ext cx="11261271" cy="323305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通过维系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账本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内容的共识，提供了信任、协同的基石。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en-US" altLang="zh-CN" dirty="0">
                <a:latin typeface="STXingkai" panose="02010800040101010101" pitchFamily="2" charset="-122"/>
                <a:ea typeface="STXingkai" panose="02010800040101010101" pitchFamily="2" charset="-122"/>
              </a:rPr>
              <a:t>500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 年来，账本技术推动了现代政治、经济、科学、工程的起点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区块链改变了账本的规模与可信度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因为，低廉的账本检验成本，创造了全新的交易、组织协作、与生产方式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这意味了：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sz="5400" dirty="0">
                <a:latin typeface="STXingkai" panose="02010800040101010101" pitchFamily="2" charset="-122"/>
                <a:ea typeface="STXingkai" panose="02010800040101010101" pitchFamily="2" charset="-122"/>
              </a:rPr>
              <a:t>权力、财富、信仰体系的全面重组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A4DB8-B984-C649-AB5E-AB50FAA59B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76" y="4833257"/>
            <a:ext cx="1223537" cy="184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8795B-D10F-9D49-BC8D-0A092FC2C0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462" y="4842354"/>
            <a:ext cx="1223538" cy="1833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11B63F-61CB-5346-9DE3-AF7095760C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749" y="4796776"/>
            <a:ext cx="1223537" cy="1878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0DB00-5EAB-E645-8B8D-FE30005F2DD9}"/>
              </a:ext>
            </a:extLst>
          </p:cNvPr>
          <p:cNvSpPr txBox="1"/>
          <p:nvPr/>
        </p:nvSpPr>
        <p:spPr>
          <a:xfrm>
            <a:off x="397403" y="544371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建议书目：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69215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How: 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如何理解区块链？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0" y="1600202"/>
            <a:ext cx="8822870" cy="446193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密码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学保证的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时间戳：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建立了数据与“现象”的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因果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关联，从而提供一套协作、交易、科学论证、工程标准的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信仰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根基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通过规模化的自动化记账，采集不可篡改（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安全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）的交易记录：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lvl="1"/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拓展了复杂协作的规模，从而拓展了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经济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规模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可信的账本提供了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授权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确权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的证据，所以将冲击现有的组织治理范式 （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政治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形态）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9EF1A7-CA3C-5E4A-A4A5-E4717A4F8C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64" y="2523066"/>
            <a:ext cx="1441743" cy="2201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8F6851-F300-DA48-864C-41526CFBA7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589" y="796893"/>
            <a:ext cx="1441744" cy="2187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25AB5-1A23-A144-89BF-BB1D8E45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589" y="4163995"/>
            <a:ext cx="1441744" cy="21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04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84EE74-6F48-444C-A5E2-D8DE10B8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49" y="2102505"/>
            <a:ext cx="5753101" cy="3835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231B6-6274-054D-A0A7-6081EAC6B13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12" b="92706" l="2455" r="99354">
                        <a14:foregroundMark x1="2584" y1="1647" x2="2972" y2="20235"/>
                        <a14:foregroundMark x1="2972" y1="20235" x2="10465" y2="32941"/>
                        <a14:foregroundMark x1="10465" y1="32941" x2="18088" y2="20706"/>
                        <a14:foregroundMark x1="18088" y1="20706" x2="11370" y2="6824"/>
                        <a14:foregroundMark x1="11370" y1="6824" x2="2455" y2="1647"/>
                        <a14:foregroundMark x1="5426" y1="62353" x2="15504" y2="60471"/>
                        <a14:foregroundMark x1="15504" y1="60471" x2="16021" y2="79765"/>
                        <a14:foregroundMark x1="16021" y1="79765" x2="8398" y2="92706"/>
                        <a14:foregroundMark x1="8398" y1="92706" x2="6392" y2="72114"/>
                        <a14:foregroundMark x1="75581" y1="76941" x2="85271" y2="71059"/>
                        <a14:foregroundMark x1="85271" y1="71059" x2="90956" y2="86353"/>
                        <a14:foregroundMark x1="90956" y1="86353" x2="81137" y2="93176"/>
                        <a14:foregroundMark x1="81137" y1="93176" x2="76357" y2="78353"/>
                        <a14:foregroundMark x1="25969" y1="72235" x2="35271" y2="64941"/>
                        <a14:foregroundMark x1="35271" y1="64941" x2="46899" y2="62588"/>
                        <a14:foregroundMark x1="46899" y1="62588" x2="58269" y2="67529"/>
                        <a14:foregroundMark x1="58269" y1="67529" x2="54134" y2="84941"/>
                        <a14:foregroundMark x1="54134" y1="84941" x2="31654" y2="86118"/>
                        <a14:foregroundMark x1="31654" y1="86118" x2="30103" y2="69647"/>
                        <a14:foregroundMark x1="75323" y1="25412" x2="75194" y2="5176"/>
                        <a14:foregroundMark x1="75194" y1="5176" x2="89147" y2="1176"/>
                        <a14:foregroundMark x1="89147" y1="1176" x2="93152" y2="18353"/>
                        <a14:foregroundMark x1="93152" y1="18353" x2="90568" y2="36471"/>
                        <a14:foregroundMark x1="90568" y1="36471" x2="79457" y2="38118"/>
                        <a14:foregroundMark x1="79457" y1="38118" x2="73773" y2="21882"/>
                        <a14:foregroundMark x1="73773" y1="21882" x2="75194" y2="18588"/>
                        <a14:foregroundMark x1="78682" y1="49882" x2="90181" y2="45176"/>
                        <a14:foregroundMark x1="90181" y1="45176" x2="99354" y2="54118"/>
                        <a14:foregroundMark x1="99354" y1="54118" x2="89535" y2="60706"/>
                        <a14:foregroundMark x1="89535" y1="60706" x2="79587" y2="54353"/>
                        <a14:foregroundMark x1="79587" y1="54353" x2="79328" y2="46824"/>
                        <a14:foregroundMark x1="77778" y1="59059" x2="98320" y2="55294"/>
                        <a14:foregroundMark x1="98320" y1="55294" x2="89147" y2="64706"/>
                        <a14:foregroundMark x1="89147" y1="64706" x2="78424" y2="62588"/>
                        <a14:foregroundMark x1="78424" y1="62588" x2="79199" y2="58824"/>
                        <a14:foregroundMark x1="78036" y1="76235" x2="87726" y2="69647"/>
                        <a14:foregroundMark x1="87726" y1="69647" x2="82687" y2="75059"/>
                        <a14:foregroundMark x1="87726" y1="87765" x2="87984" y2="87294"/>
                        <a14:foregroundMark x1="89535" y1="87765" x2="90956" y2="88471"/>
                        <a14:foregroundMark x1="90052" y1="92000" x2="83721" y2="91529"/>
                        <a14:foregroundMark x1="15891" y1="79294" x2="8786" y2="65882"/>
                        <a14:foregroundMark x1="8786" y1="65882" x2="17054" y2="76706"/>
                        <a14:foregroundMark x1="17054" y1="76706" x2="16021" y2="80235"/>
                        <a14:foregroundMark x1="15891" y1="90588" x2="12532" y2="70353"/>
                        <a14:foregroundMark x1="15456" y1="83409" x2="16537" y2="88235"/>
                        <a14:foregroundMark x1="12532" y1="70353" x2="15427" y2="83281"/>
                        <a14:foregroundMark x1="16537" y1="88235" x2="15245" y2="89882"/>
                        <a14:foregroundMark x1="7106" y1="91765" x2="6460" y2="91529"/>
                        <a14:foregroundMark x1="4119" y1="62796" x2="4005" y2="60000"/>
                        <a14:foregroundMark x1="4005" y1="60000" x2="3939" y2="62816"/>
                        <a14:backgroundMark x1="3876" y1="62824" x2="4522" y2="81882"/>
                        <a14:backgroundMark x1="4522" y1="81882" x2="388" y2="65412"/>
                        <a14:backgroundMark x1="6072" y1="91294" x2="5943" y2="91765"/>
                        <a14:backgroundMark x1="16925" y1="80471" x2="18217" y2="81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382" y="2957489"/>
            <a:ext cx="4716100" cy="2588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C041ED-2DCC-5748-BAC3-25B0A06C0C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317502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除了是一个活账本之外：</a:t>
            </a:r>
            <a:br>
              <a:rPr lang="en-US" altLang="zh-CN" dirty="0"/>
            </a:br>
            <a:r>
              <a:rPr lang="zh-CN" altLang="en-US" dirty="0"/>
              <a:t>区块链也是全球第一个分布式的</a:t>
            </a:r>
            <a:r>
              <a:rPr lang="zh-CN" altLang="en-US" dirty="0">
                <a:solidFill>
                  <a:srgbClr val="FF0000"/>
                </a:solidFill>
              </a:rPr>
              <a:t>可信</a:t>
            </a:r>
            <a:r>
              <a:rPr lang="zh-CN" altLang="en-US" dirty="0"/>
              <a:t>时钟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524A0-41ED-3043-9D2B-F091A94764C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600202"/>
            <a:ext cx="10972800" cy="803030"/>
          </a:xfrm>
        </p:spPr>
        <p:txBody>
          <a:bodyPr/>
          <a:lstStyle/>
          <a:p>
            <a:r>
              <a:rPr lang="en-US" altLang="zh-CN" dirty="0"/>
              <a:t>2008</a:t>
            </a:r>
            <a:r>
              <a:rPr lang="zh-CN" altLang="en-US" dirty="0"/>
              <a:t>年之前唯一的“去中心化”全球时钟同步科技：</a:t>
            </a:r>
            <a:r>
              <a:rPr lang="zh-CN" altLang="en-US" dirty="0">
                <a:solidFill>
                  <a:srgbClr val="FF0000"/>
                </a:solidFill>
              </a:rPr>
              <a:t>日晷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BF9AC-9D6D-F64D-9367-033CFB1A456F}"/>
              </a:ext>
            </a:extLst>
          </p:cNvPr>
          <p:cNvSpPr txBox="1"/>
          <p:nvPr/>
        </p:nvSpPr>
        <p:spPr>
          <a:xfrm>
            <a:off x="480644" y="6446181"/>
            <a:ext cx="1104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日晷图像来源：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</a:rPr>
              <a:t>www.dailymail.co.uk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/news/article-6727419/Top-sundial-expert-sheds-fascinating-light-art-form-fears-slipping-shadows.html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2A897-B085-0645-BB5A-246E446B11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9" b="89858" l="9464" r="89905">
                        <a14:foregroundMark x1="8833" y1="63083" x2="10410" y2="78905"/>
                        <a14:foregroundMark x1="10410" y1="78905" x2="9464" y2="60852"/>
                        <a14:foregroundMark x1="29495" y1="86410" x2="29180" y2="86410"/>
                        <a14:foregroundMark x1="76025" y1="66126" x2="86278" y2="64097"/>
                        <a14:foregroundMark x1="86278" y1="64097" x2="76656" y2="59026"/>
                        <a14:foregroundMark x1="76656" y1="59026" x2="76025" y2="66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97" y="3446861"/>
            <a:ext cx="2822479" cy="2190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9C8C3-B404-9B47-8491-038A51EF4BD3}"/>
              </a:ext>
            </a:extLst>
          </p:cNvPr>
          <p:cNvSpPr txBox="1"/>
          <p:nvPr/>
        </p:nvSpPr>
        <p:spPr>
          <a:xfrm>
            <a:off x="6587945" y="5637176"/>
            <a:ext cx="5900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NTP </a:t>
            </a:r>
            <a:r>
              <a:rPr lang="zh-CN" altLang="en-US" sz="1050" dirty="0">
                <a:solidFill>
                  <a:schemeClr val="bg1">
                    <a:lumMod val="85000"/>
                  </a:schemeClr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图像来源：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</a:rPr>
              <a:t>thecustomizewindows.com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</a:rPr>
              <a:t>/2019/03/esp32-arduino-get-time-date-ntp-server/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9DE8A39B-9F14-1346-8A83-166A10662B9D}"/>
              </a:ext>
            </a:extLst>
          </p:cNvPr>
          <p:cNvSpPr/>
          <p:nvPr/>
        </p:nvSpPr>
        <p:spPr>
          <a:xfrm rot="2704946">
            <a:off x="8683652" y="3405839"/>
            <a:ext cx="1709557" cy="1691914"/>
          </a:xfrm>
          <a:prstGeom prst="plus">
            <a:avLst>
              <a:gd name="adj" fmla="val 46272"/>
            </a:avLst>
          </a:prstGeom>
          <a:solidFill>
            <a:srgbClr val="FF00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3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7249" y="-4127"/>
            <a:ext cx="11407514" cy="114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区块链</a:t>
            </a:r>
            <a:r>
              <a:rPr lang="zh-CN" altLang="en-US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：赋予数据物理意义的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可信计算技术</a:t>
            </a:r>
            <a:endParaRPr lang="en-US" altLang="en-US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29783" y="1331330"/>
            <a:ext cx="5668823" cy="33374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998606" y="3774506"/>
            <a:ext cx="5965931" cy="24969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52835" y="2356361"/>
            <a:ext cx="5352747" cy="1323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区块链：一种基于不直接相关</a:t>
            </a:r>
          </a:p>
          <a:p>
            <a:pPr algn="just">
              <a:lnSpc>
                <a:spcPct val="150000"/>
              </a:lnSpc>
            </a:pPr>
            <a:r>
              <a:rPr lang="en-US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的交易事件公证日志（</a:t>
            </a:r>
            <a:r>
              <a:rPr lang="en-US" altLang="en-US" sz="2800" spc="300" dirty="0">
                <a:solidFill>
                  <a:srgbClr val="FF0000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时钟</a:t>
            </a:r>
            <a:r>
              <a:rPr lang="en-US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274" y="5042822"/>
            <a:ext cx="6147837" cy="1323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en-US" sz="2800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物联网：铺天盖地</a:t>
            </a:r>
            <a:r>
              <a:rPr lang="zh-CN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en-US" sz="2800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传感器</a:t>
            </a:r>
            <a:r>
              <a:rPr lang="zh-CN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网络</a:t>
            </a:r>
            <a:endParaRPr lang="en-US" altLang="en-US" sz="2800" spc="300" dirty="0">
              <a:solidFill>
                <a:schemeClr val="tx1"/>
              </a:solidFill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通过</a:t>
            </a:r>
            <a:r>
              <a:rPr lang="en-US" altLang="en-US" sz="2800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物理</a:t>
            </a:r>
            <a:r>
              <a:rPr lang="zh-CN" altLang="en-US" sz="28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现象</a:t>
            </a:r>
            <a:r>
              <a:rPr lang="zh-CN" altLang="en-US" sz="2800" spc="300" dirty="0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的共识产生可信</a:t>
            </a:r>
            <a:r>
              <a:rPr lang="en-US" altLang="en-US" sz="2800" spc="300" dirty="0" err="1">
                <a:solidFill>
                  <a:schemeClr val="tx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数据</a:t>
            </a:r>
            <a:endParaRPr lang="en-US" altLang="en-US" sz="2800" spc="300" dirty="0">
              <a:solidFill>
                <a:schemeClr val="tx1"/>
              </a:solidFill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6400" y="2755792"/>
            <a:ext cx="1249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8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物联网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94011" y="5427287"/>
            <a:ext cx="2775119" cy="844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spc="300" dirty="0">
                <a:solidFill>
                  <a:srgbClr val="FF0000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时间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数据链条</a:t>
            </a:r>
            <a:endParaRPr lang="en-US" altLang="en-US" sz="2800" spc="300" dirty="0">
              <a:solidFill>
                <a:schemeClr val="bg1"/>
              </a:solidFill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77862" y="1263132"/>
            <a:ext cx="3172663" cy="844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spc="3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空间</a:t>
            </a:r>
            <a:r>
              <a:rPr lang="zh-CN" altLang="en-US" sz="2800" spc="300" dirty="0"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数据覆盖面</a:t>
            </a:r>
            <a:endParaRPr lang="en-US" altLang="en-US" sz="2800" spc="300" dirty="0">
              <a:uFillTx/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314212-D664-B749-BE09-BCFF499083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2396" y="1194018"/>
            <a:ext cx="2038350" cy="1358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E9D1E3-A912-9E4C-AAC7-77CEB6AF0D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9" b="89858" l="9464" r="89905">
                        <a14:foregroundMark x1="8833" y1="63083" x2="10410" y2="78905"/>
                        <a14:foregroundMark x1="10410" y1="78905" x2="9464" y2="60852"/>
                        <a14:foregroundMark x1="29495" y1="86410" x2="29180" y2="86410"/>
                        <a14:foregroundMark x1="76025" y1="66126" x2="86278" y2="64097"/>
                        <a14:foregroundMark x1="86278" y1="64097" x2="76656" y2="59026"/>
                        <a14:foregroundMark x1="76656" y1="59026" x2="76025" y2="66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696" y="1389068"/>
            <a:ext cx="999839" cy="775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563115-2688-614D-8117-B83755A5274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39" b="89858" l="9464" r="89905">
                        <a14:foregroundMark x1="8833" y1="63083" x2="10410" y2="78905"/>
                        <a14:foregroundMark x1="10410" y1="78905" x2="9464" y2="60852"/>
                        <a14:foregroundMark x1="29495" y1="86410" x2="29180" y2="86410"/>
                        <a14:foregroundMark x1="76025" y1="66126" x2="86278" y2="64097"/>
                        <a14:foregroundMark x1="86278" y1="64097" x2="76656" y2="59026"/>
                        <a14:foregroundMark x1="76656" y1="59026" x2="76025" y2="66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515" y="1387240"/>
            <a:ext cx="999839" cy="7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02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599" y="507577"/>
            <a:ext cx="10972800" cy="1143000"/>
          </a:xfrm>
        </p:spPr>
        <p:txBody>
          <a:bodyPr>
            <a:noAutofit/>
          </a:bodyPr>
          <a:lstStyle/>
          <a:p>
            <a:r>
              <a:rPr lang="zh-CN" altLang="en-US" sz="5400" dirty="0"/>
              <a:t>承载社群治理机制的</a:t>
            </a:r>
            <a:r>
              <a:rPr lang="zh-CN" altLang="en-US" sz="5400" dirty="0">
                <a:solidFill>
                  <a:srgbClr val="FF0000"/>
                </a:solidFill>
              </a:rPr>
              <a:t>语言</a:t>
            </a:r>
            <a:r>
              <a:rPr lang="zh-CN" altLang="en-US" sz="5400" dirty="0"/>
              <a:t>：</a:t>
            </a:r>
            <a:br>
              <a:rPr lang="en-US" altLang="zh-CN" sz="5400" dirty="0"/>
            </a:br>
            <a:r>
              <a:rPr lang="en-US" altLang="zh-CN" sz="5400" dirty="0">
                <a:latin typeface="Weibei SC" panose="03000800000000000000" pitchFamily="66" charset="-128"/>
                <a:ea typeface="Weibei SC" panose="03000800000000000000" pitchFamily="66" charset="-128"/>
              </a:rPr>
              <a:t>Cybernetics</a:t>
            </a:r>
            <a:r>
              <a:rPr lang="en-US" altLang="zh-CN" sz="5400" dirty="0"/>
              <a:t> (</a:t>
            </a:r>
            <a:r>
              <a:rPr lang="zh-CN" altLang="en-US" sz="5400" dirty="0"/>
              <a:t>控制与通信论</a:t>
            </a:r>
            <a:r>
              <a:rPr lang="en-US" altLang="zh-CN" sz="5400" dirty="0"/>
              <a:t>)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6CFA60-4349-3646-9568-481D0C7937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148" y="2116522"/>
            <a:ext cx="3093806" cy="4233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5DC8F5-0D05-E34A-82AC-B90AAC9A25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7797" y="2159406"/>
            <a:ext cx="3093806" cy="42216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E2A23-B065-0A41-ACF7-BCEB1E20D0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79" y="4687752"/>
            <a:ext cx="3955344" cy="2054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EA391B-0268-0F48-8DC7-D25C9ED8E1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3783" y="2159407"/>
            <a:ext cx="2803309" cy="41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1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突破认知边界需要一套</a:t>
            </a:r>
            <a:r>
              <a:rPr lang="zh-CN" altLang="en-US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新</a:t>
            </a:r>
            <a:r>
              <a:rPr lang="zh-CN" altLang="en-US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NEW</a:t>
            </a:r>
            <a:r>
              <a:rPr lang="zh-CN" altLang="en-US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）</a:t>
            </a:r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的“语言”</a:t>
            </a:r>
            <a:endParaRPr lang="en-US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A925D-2222-B947-B399-8C9FC2540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339" y="1722475"/>
            <a:ext cx="5798288" cy="434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1E1C38-1D42-524F-9C34-64448267AF40}"/>
              </a:ext>
            </a:extLst>
          </p:cNvPr>
          <p:cNvSpPr txBox="1"/>
          <p:nvPr/>
        </p:nvSpPr>
        <p:spPr>
          <a:xfrm>
            <a:off x="7150419" y="4066952"/>
            <a:ext cx="44727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STXingkai" panose="02010800040101010101" pitchFamily="2" charset="-122"/>
                <a:ea typeface="STXingkai" panose="02010800040101010101" pitchFamily="2" charset="-122"/>
              </a:rPr>
              <a:t>文小刚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（</a:t>
            </a:r>
            <a:r>
              <a:rPr lang="en-US" altLang="zh-CN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1961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年</a:t>
            </a:r>
            <a:r>
              <a:rPr lang="en-US" altLang="zh-CN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11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月</a:t>
            </a:r>
            <a:r>
              <a:rPr lang="en-US" altLang="zh-CN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26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日－），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  <a:hlinkClick r:id="rId3" tooltip="美国"/>
              </a:rPr>
              <a:t>美国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  <a:hlinkClick r:id="rId4" tooltip="物理学家"/>
              </a:rPr>
              <a:t>物理学家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。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  <a:hlinkClick r:id="rId5" tooltip="麻省理工学院"/>
              </a:rPr>
              <a:t>麻省理工学院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的物理学教授，自</a:t>
            </a:r>
            <a:r>
              <a:rPr lang="en-US" altLang="zh-CN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2011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年起他是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  <a:hlinkClick r:id="rId6" tooltip="圆周理论物理研究所"/>
              </a:rPr>
              <a:t>圆周理论物理研究所</a:t>
            </a:r>
            <a:r>
              <a:rPr lang="zh-CN" altLang="en-US" sz="2800" dirty="0">
                <a:solidFill>
                  <a:srgbClr val="FF0000"/>
                </a:solidFill>
                <a:latin typeface="STXingkai" panose="02010800040101010101" pitchFamily="2" charset="-122"/>
                <a:ea typeface="STXingkai" panose="02010800040101010101" pitchFamily="2" charset="-122"/>
              </a:rPr>
              <a:t>牛顿讲席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教授。</a:t>
            </a:r>
            <a:r>
              <a:rPr 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	</a:t>
            </a:r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    </a:t>
            </a:r>
            <a:endParaRPr lang="en-US" altLang="zh-CN" sz="2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r>
              <a:rPr lang="zh-CN" altLang="en-US" sz="2800" dirty="0">
                <a:latin typeface="STXingkai" panose="02010800040101010101" pitchFamily="2" charset="-122"/>
                <a:ea typeface="STXingkai" panose="02010800040101010101" pitchFamily="2" charset="-122"/>
              </a:rPr>
              <a:t>          摘自 维基百科</a:t>
            </a:r>
            <a:endParaRPr lang="en-US" sz="2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3CFDB7-A238-764F-8786-244B57C6733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7243" y="1540816"/>
            <a:ext cx="2038873" cy="24029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094145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BE8F-898B-704D-8297-B7DEE9E6F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Kuhn Cycle as </a:t>
            </a:r>
            <a:r>
              <a:rPr lang="en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CN" dirty="0">
                <a:latin typeface="Arial" panose="020B0604020202020204" pitchFamily="34" charset="0"/>
                <a:cs typeface="Arial" panose="020B0604020202020204" pitchFamily="34" charset="0"/>
              </a:rPr>
              <a:t> Structure</a:t>
            </a:r>
            <a:endParaRPr lang="en-C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29E462-B854-3840-9D61-CC9F2B8D2026}"/>
              </a:ext>
            </a:extLst>
          </p:cNvPr>
          <p:cNvSpPr txBox="1"/>
          <p:nvPr/>
        </p:nvSpPr>
        <p:spPr>
          <a:xfrm>
            <a:off x="4886867" y="6305407"/>
            <a:ext cx="685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www.thwink.org</a:t>
            </a:r>
            <a:r>
              <a:rPr lang="en-US" dirty="0"/>
              <a:t>/sustain/glossary/</a:t>
            </a:r>
            <a:r>
              <a:rPr lang="en-US" dirty="0" err="1"/>
              <a:t>KuhnCycle.htm</a:t>
            </a:r>
            <a:endParaRPr lang="en-CN" dirty="0"/>
          </a:p>
        </p:txBody>
      </p:sp>
      <p:pic>
        <p:nvPicPr>
          <p:cNvPr id="1026" name="Picture 2" descr="Kuhn Cycle, model crisis step">
            <a:extLst>
              <a:ext uri="{FF2B5EF4-FFF2-40B4-BE49-F238E27FC236}">
                <a16:creationId xmlns:a16="http://schemas.microsoft.com/office/drawing/2014/main" id="{E62CE288-7ED5-D841-9175-AC46667C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1256" y="1695477"/>
            <a:ext cx="3701144" cy="423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21A73E-C3FB-734B-8F6D-B65880285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86821"/>
              </p:ext>
            </p:extLst>
          </p:nvPr>
        </p:nvGraphicFramePr>
        <p:xfrm>
          <a:off x="4018038" y="1417638"/>
          <a:ext cx="3547532" cy="515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766">
                  <a:extLst>
                    <a:ext uri="{9D8B030D-6E8A-4147-A177-3AD203B41FA5}">
                      <a16:colId xmlns:a16="http://schemas.microsoft.com/office/drawing/2014/main" val="1504317616"/>
                    </a:ext>
                  </a:extLst>
                </a:gridCol>
                <a:gridCol w="1773766">
                  <a:extLst>
                    <a:ext uri="{9D8B030D-6E8A-4147-A177-3AD203B41FA5}">
                      <a16:colId xmlns:a16="http://schemas.microsoft.com/office/drawing/2014/main" val="2025849000"/>
                    </a:ext>
                  </a:extLst>
                </a:gridCol>
              </a:tblGrid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Product Life 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Kuhn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791279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Artifacts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Pre-Science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488457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Popular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Normal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830166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Varying Modifications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Model Drift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88774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Product Crisis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Model Crisis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930142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New Product Developed and 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Model Revolutioon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47288"/>
                  </a:ext>
                </a:extLst>
              </a:tr>
              <a:tr h="567091"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New Product Adopted as the Popular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/>
                        <a:t>Paradigm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41750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07AC9ED-A1E5-C146-BC6D-34B0BA1F7734}"/>
              </a:ext>
            </a:extLst>
          </p:cNvPr>
          <p:cNvSpPr txBox="1"/>
          <p:nvPr/>
        </p:nvSpPr>
        <p:spPr>
          <a:xfrm>
            <a:off x="587291" y="2433680"/>
            <a:ext cx="34307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www.quora.com</a:t>
            </a:r>
            <a:r>
              <a:rPr lang="en-US" sz="1050" dirty="0"/>
              <a:t>/What-was-the-first-car-in-the-world</a:t>
            </a:r>
            <a:endParaRPr lang="en-CN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1D60F6-CA82-D946-AF20-52477E9687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157" y="1417639"/>
            <a:ext cx="1312146" cy="1016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9D5AF-F31B-9449-BA8D-AFF418C0693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41" y="2727910"/>
            <a:ext cx="1533661" cy="1195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7D946-6656-D84A-88C2-1F6A127750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948" y="2959865"/>
            <a:ext cx="1836145" cy="21289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79DFA1-8547-6345-A732-863FA6D69D48}"/>
              </a:ext>
            </a:extLst>
          </p:cNvPr>
          <p:cNvSpPr txBox="1"/>
          <p:nvPr/>
        </p:nvSpPr>
        <p:spPr>
          <a:xfrm>
            <a:off x="2222544" y="3115603"/>
            <a:ext cx="14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200" dirty="0">
                <a:solidFill>
                  <a:schemeClr val="bg1"/>
                </a:solidFill>
              </a:rPr>
              <a:t>1908 BuickModel</a:t>
            </a:r>
            <a:r>
              <a:rPr lang="en-US" altLang="zh-CN" sz="1200" dirty="0">
                <a:solidFill>
                  <a:schemeClr val="bg1"/>
                </a:solidFill>
              </a:rPr>
              <a:t>10</a:t>
            </a:r>
          </a:p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>
                <a:solidFill>
                  <a:schemeClr val="bg1"/>
                </a:solidFill>
              </a:rPr>
              <a:t>Convertible</a:t>
            </a:r>
            <a:endParaRPr lang="en-CN" sz="12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3AA161-921F-284C-B690-EEF82956E6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58" y="4628585"/>
            <a:ext cx="2170887" cy="1331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BEA30-3E3E-2A40-86CE-C7A5A26C119A}"/>
              </a:ext>
            </a:extLst>
          </p:cNvPr>
          <p:cNvSpPr txBox="1"/>
          <p:nvPr/>
        </p:nvSpPr>
        <p:spPr>
          <a:xfrm>
            <a:off x="1112460" y="4878646"/>
            <a:ext cx="107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1917–23 Ford Model T Center Door Sedan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8B04B3-69E5-FA46-8B8A-02E4B35DD6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796" y="5347876"/>
            <a:ext cx="1861297" cy="11182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5E8C8-8F97-CC44-8657-7564E5B21057}"/>
              </a:ext>
            </a:extLst>
          </p:cNvPr>
          <p:cNvSpPr txBox="1"/>
          <p:nvPr/>
        </p:nvSpPr>
        <p:spPr>
          <a:xfrm>
            <a:off x="2430118" y="5703561"/>
            <a:ext cx="107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1929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Alfa Romeo 6C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42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Kuhn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Cycle as a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paradigmatic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theory for explaining innovation.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97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1687-82CE-6842-BDEF-412462F86B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CN" dirty="0"/>
              <a:t>The Paradigm of Innovation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A7641-1CC1-544A-BBC6-2FEA642449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600202"/>
            <a:ext cx="10972800" cy="1285874"/>
          </a:xfrm>
        </p:spPr>
        <p:txBody>
          <a:bodyPr/>
          <a:lstStyle/>
          <a:p>
            <a:r>
              <a:rPr lang="en-CN" dirty="0"/>
              <a:t>Are there incommensurable object/process that needs brand new terms?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7E1A2-C6C8-494F-B494-495A30A4E134}"/>
              </a:ext>
            </a:extLst>
          </p:cNvPr>
          <p:cNvSpPr txBox="1"/>
          <p:nvPr/>
        </p:nvSpPr>
        <p:spPr>
          <a:xfrm>
            <a:off x="2029306" y="6358417"/>
            <a:ext cx="473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Trailer : 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hvgFqdqPIuE</a:t>
            </a:r>
            <a:endParaRPr lang="en-CN" dirty="0"/>
          </a:p>
        </p:txBody>
      </p:sp>
      <p:pic>
        <p:nvPicPr>
          <p:cNvPr id="2050" name="Picture 2">
            <a:hlinkClick r:id="rId3" tooltip="The Gods Must Be Crazy Poster 1"/>
            <a:extLst>
              <a:ext uri="{FF2B5EF4-FFF2-40B4-BE49-F238E27FC236}">
                <a16:creationId xmlns:a16="http://schemas.microsoft.com/office/drawing/2014/main" id="{376CCE66-7BC0-3945-93CD-A3AE9E81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552" y="2886076"/>
            <a:ext cx="217495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5" tooltip="The Gods Must Be Crazy Poster 6"/>
            <a:extLst>
              <a:ext uri="{FF2B5EF4-FFF2-40B4-BE49-F238E27FC236}">
                <a16:creationId xmlns:a16="http://schemas.microsoft.com/office/drawing/2014/main" id="{09478902-E90E-A441-874D-1B958F44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040" y="2886076"/>
            <a:ext cx="2174960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7" tooltip="The Gods Must Be Crazy Poster 4"/>
            <a:extLst>
              <a:ext uri="{FF2B5EF4-FFF2-40B4-BE49-F238E27FC236}">
                <a16:creationId xmlns:a16="http://schemas.microsoft.com/office/drawing/2014/main" id="{885C2D16-99C6-9E46-8697-18B4A3E7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8134" y="2886075"/>
            <a:ext cx="2003564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9" tooltip="The Gods Must Be Crazy Poster 8"/>
            <a:extLst>
              <a:ext uri="{FF2B5EF4-FFF2-40B4-BE49-F238E27FC236}">
                <a16:creationId xmlns:a16="http://schemas.microsoft.com/office/drawing/2014/main" id="{2ACA36DF-840E-C542-973B-D29A8136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220" y="2886075"/>
            <a:ext cx="1817833" cy="369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4B115C-3C20-DE43-80AC-F281CA7809BC}"/>
              </a:ext>
            </a:extLst>
          </p:cNvPr>
          <p:cNvSpPr/>
          <p:nvPr/>
        </p:nvSpPr>
        <p:spPr>
          <a:xfrm>
            <a:off x="2029306" y="6010276"/>
            <a:ext cx="618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Poster Images: https://www.goldposter.com/movie/141949/</a:t>
            </a:r>
          </a:p>
        </p:txBody>
      </p:sp>
    </p:spTree>
    <p:extLst>
      <p:ext uri="{BB962C8B-B14F-4D97-AF65-F5344CB8AC3E}">
        <p14:creationId xmlns:p14="http://schemas.microsoft.com/office/powerpoint/2010/main" val="12930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77" y="258682"/>
            <a:ext cx="10515600" cy="8676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Vocabulary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must be born to signify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changes from Normal to Revolution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886" y="1730637"/>
            <a:ext cx="11521967" cy="4284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726" y="6266583"/>
            <a:ext cx="785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http://structural-</a:t>
            </a:r>
            <a:r>
              <a:rPr lang="en-US" dirty="0" err="1"/>
              <a:t>communication.com</a:t>
            </a:r>
            <a:r>
              <a:rPr lang="en-US" dirty="0"/>
              <a:t>/Articles/Anatomy-metaphor-</a:t>
            </a:r>
            <a:r>
              <a:rPr lang="en-US" dirty="0" err="1"/>
              <a:t>stclair.html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3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11648"/>
            <a:ext cx="10972800" cy="9313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Ontological Metaphor</a:t>
            </a:r>
            <a:r>
              <a:rPr lang="en-US" altLang="zh-CN" dirty="0"/>
              <a:t>(</a:t>
            </a:r>
            <a:r>
              <a:rPr lang="zh-Hans" altLang="en-US" dirty="0"/>
              <a:t>本体</a:t>
            </a:r>
            <a:r>
              <a:rPr lang="zh-CN" altLang="en-US" dirty="0"/>
              <a:t>比喻</a:t>
            </a:r>
            <a:r>
              <a:rPr lang="en-US" altLang="zh-CN" dirty="0"/>
              <a:t> 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8137" y="5960339"/>
            <a:ext cx="100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neousssabaseball.com</a:t>
            </a:r>
            <a:r>
              <a:rPr lang="en-US" dirty="0"/>
              <a:t>/2wsx3edc/</a:t>
            </a:r>
            <a:r>
              <a:rPr lang="en-US" dirty="0" err="1"/>
              <a:t>wp</a:t>
            </a:r>
            <a:r>
              <a:rPr lang="en-US" dirty="0"/>
              <a:t>-content/uploads/2012/09/Baseball-Field-at-Home1.jpg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A79F8D-9DDB-974B-B5E6-5CB9488EA7CA}"/>
              </a:ext>
            </a:extLst>
          </p:cNvPr>
          <p:cNvSpPr/>
          <p:nvPr/>
        </p:nvSpPr>
        <p:spPr>
          <a:xfrm>
            <a:off x="586740" y="1355481"/>
            <a:ext cx="10544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i" pitchFamily="2" charset="-122"/>
                <a:ea typeface="Hei" pitchFamily="2" charset="-122"/>
              </a:rPr>
              <a:t>Relate abstract concepts and ideas in terms of “well-known” objects.</a:t>
            </a:r>
            <a:endParaRPr lang="en-US" sz="2400" dirty="0">
              <a:latin typeface="Hei" pitchFamily="2" charset="-122"/>
              <a:ea typeface="Hei" pitchFamily="2" charset="-122"/>
            </a:endParaRPr>
          </a:p>
        </p:txBody>
      </p:sp>
      <p:pic>
        <p:nvPicPr>
          <p:cNvPr id="1026" name="Picture 2" descr="http://neousssabaseball.com/2wsx3edc/wp-content/uploads/2012/09/Baseball-Field-at-Home1.jpg">
            <a:extLst>
              <a:ext uri="{FF2B5EF4-FFF2-40B4-BE49-F238E27FC236}">
                <a16:creationId xmlns:a16="http://schemas.microsoft.com/office/drawing/2014/main" id="{9DA087CC-EBD2-984F-AE30-83A259C8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6822" y="2219790"/>
            <a:ext cx="5204235" cy="34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C6951-349D-EB4A-85E8-4A9948276012}"/>
              </a:ext>
            </a:extLst>
          </p:cNvPr>
          <p:cNvSpPr txBox="1"/>
          <p:nvPr/>
        </p:nvSpPr>
        <p:spPr>
          <a:xfrm>
            <a:off x="9025477" y="351941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i" pitchFamily="2" charset="-122"/>
                <a:ea typeface="Hei" pitchFamily="2" charset="-122"/>
              </a:rPr>
              <a:t>A “</a:t>
            </a:r>
            <a:r>
              <a:rPr lang="en-US" b="1" dirty="0" err="1">
                <a:latin typeface="Hei" pitchFamily="2" charset="-122"/>
                <a:ea typeface="Hei" pitchFamily="2" charset="-122"/>
              </a:rPr>
              <a:t>Home”base</a:t>
            </a:r>
            <a:endParaRPr lang="en-US" b="1" dirty="0">
              <a:latin typeface="Hei" pitchFamily="2" charset="-122"/>
              <a:ea typeface="He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26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11648"/>
            <a:ext cx="10972800" cy="9313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Orientation Metaphor(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空间比喻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561" y="6315715"/>
            <a:ext cx="86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www.scielo.br</a:t>
            </a:r>
            <a:r>
              <a:rPr lang="en-US" dirty="0"/>
              <a:t>/</a:t>
            </a:r>
            <a:r>
              <a:rPr lang="en-US" dirty="0" err="1"/>
              <a:t>scielo.php?script</a:t>
            </a:r>
            <a:r>
              <a:rPr lang="en-US" dirty="0"/>
              <a:t>=</a:t>
            </a:r>
            <a:r>
              <a:rPr lang="en-US" dirty="0" err="1"/>
              <a:t>sci_arttext&amp;pid</a:t>
            </a:r>
            <a:r>
              <a:rPr lang="en-US" dirty="0"/>
              <a:t>=S1984-63982015000200311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824" y="1504372"/>
            <a:ext cx="10122271" cy="4364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0621" y="1081760"/>
            <a:ext cx="1009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Audio-visual metaphors of the financial crisis: meaning making and the flow of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6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58682"/>
            <a:ext cx="8353299" cy="85114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 Metaphor </a:t>
            </a:r>
            <a:r>
              <a:rPr lang="zh-CN" altLang="en-US" dirty="0"/>
              <a:t>（系统比喻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6990" y="6013467"/>
            <a:ext cx="367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www.eoht.info</a:t>
            </a:r>
            <a:r>
              <a:rPr lang="en-US" dirty="0"/>
              <a:t>/page/Analogy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08" y="1467604"/>
            <a:ext cx="7056080" cy="43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626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11436</TotalTime>
  <Words>1475</Words>
  <Application>Microsoft Macintosh PowerPoint</Application>
  <PresentationFormat>Widescreen</PresentationFormat>
  <Paragraphs>138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Hei</vt:lpstr>
      <vt:lpstr>华文行楷</vt:lpstr>
      <vt:lpstr>华文行楷</vt:lpstr>
      <vt:lpstr>华文新魏</vt:lpstr>
      <vt:lpstr>Weibei SC</vt:lpstr>
      <vt:lpstr>Arial</vt:lpstr>
      <vt:lpstr>Arial Black</vt:lpstr>
      <vt:lpstr>Calibri</vt:lpstr>
      <vt:lpstr>3_Office Theme</vt:lpstr>
      <vt:lpstr>PowerPoint Presentation</vt:lpstr>
      <vt:lpstr>Thomas S. Kuhn: The Structure of Scientific Revolutions</vt:lpstr>
      <vt:lpstr>Kuhn Cycle as the Structure</vt:lpstr>
      <vt:lpstr>Kuhn Cycle as a paradigmatic theory for explaining innovation.</vt:lpstr>
      <vt:lpstr>The Paradigm of Innovation Analysis</vt:lpstr>
      <vt:lpstr>New Vocabulary must be born to signify the changes from Normal to Revolution </vt:lpstr>
      <vt:lpstr>Ontological Metaphor(本体比喻 )</vt:lpstr>
      <vt:lpstr>Orientation Metaphor(空间比喻)</vt:lpstr>
      <vt:lpstr>System Metaphor （系统比喻)</vt:lpstr>
      <vt:lpstr>Scientists cannot save the world, accountants can！  Peter Bakker， President and CEO of  the World Business Council for Sustainable Development (WBCSD) </vt:lpstr>
      <vt:lpstr>复式记账启动资本主义</vt:lpstr>
      <vt:lpstr>复式记账启蒙了西方科学和艺术的发展</vt:lpstr>
      <vt:lpstr>复式记账 ：僧人，数学与魔法</vt:lpstr>
      <vt:lpstr>人民日报 2019年11月21日</vt:lpstr>
      <vt:lpstr>区块链：不可篡改的活账本</vt:lpstr>
      <vt:lpstr>区块链的规模（长度与计算力），决定可信度</vt:lpstr>
      <vt:lpstr>区块链与UTXO 复式记账</vt:lpstr>
      <vt:lpstr>区块链时代的认知框架</vt:lpstr>
      <vt:lpstr>What:区块链是由什么类型的要素组成的？</vt:lpstr>
      <vt:lpstr>Why: 为什么要关注区块链？</vt:lpstr>
      <vt:lpstr>How: 如何理解区块链？</vt:lpstr>
      <vt:lpstr>除了是一个活账本之外： 区块链也是全球第一个分布式的可信时钟</vt:lpstr>
      <vt:lpstr>区块链：赋予数据物理意义的可信计算技术</vt:lpstr>
      <vt:lpstr>承载社群治理机制的语言： Cybernetics (控制与通信论)</vt:lpstr>
      <vt:lpstr>突破认知边界需要一套新（NEW）的“语言”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Ben Koo</cp:lastModifiedBy>
  <cp:revision>1363</cp:revision>
  <dcterms:created xsi:type="dcterms:W3CDTF">2019-11-27T02:13:00Z</dcterms:created>
  <dcterms:modified xsi:type="dcterms:W3CDTF">2020-02-25T08:11:08Z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